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0"/>
  </p:notesMasterIdLst>
  <p:sldIdLst>
    <p:sldId id="298" r:id="rId2"/>
    <p:sldId id="302" r:id="rId3"/>
    <p:sldId id="256" r:id="rId4"/>
    <p:sldId id="262" r:id="rId5"/>
    <p:sldId id="257" r:id="rId6"/>
    <p:sldId id="303" r:id="rId7"/>
    <p:sldId id="258" r:id="rId8"/>
    <p:sldId id="307" r:id="rId9"/>
    <p:sldId id="306" r:id="rId10"/>
    <p:sldId id="308" r:id="rId11"/>
    <p:sldId id="309" r:id="rId12"/>
    <p:sldId id="310" r:id="rId13"/>
    <p:sldId id="311" r:id="rId14"/>
    <p:sldId id="315" r:id="rId15"/>
    <p:sldId id="316" r:id="rId16"/>
    <p:sldId id="321" r:id="rId17"/>
    <p:sldId id="322" r:id="rId18"/>
    <p:sldId id="313" r:id="rId19"/>
    <p:sldId id="325" r:id="rId20"/>
    <p:sldId id="320" r:id="rId21"/>
    <p:sldId id="326" r:id="rId22"/>
    <p:sldId id="319" r:id="rId23"/>
    <p:sldId id="314" r:id="rId24"/>
    <p:sldId id="323" r:id="rId25"/>
    <p:sldId id="324" r:id="rId26"/>
    <p:sldId id="297" r:id="rId27"/>
    <p:sldId id="301" r:id="rId28"/>
    <p:sldId id="30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5" autoAdjust="0"/>
    <p:restoredTop sz="95027" autoAdjust="0"/>
  </p:normalViewPr>
  <p:slideViewPr>
    <p:cSldViewPr>
      <p:cViewPr varScale="1">
        <p:scale>
          <a:sx n="70" d="100"/>
          <a:sy n="70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48AF2-4409-47BD-8C3E-9C75E5E24BD3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6A218-3839-433A-BFA7-154611F28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3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10D0-344A-451D-A1A4-09D1F0FFAA8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0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10D0-344A-451D-A1A4-09D1F0FFAA8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3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10D0-344A-451D-A1A4-09D1F0FFAA8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3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10D0-344A-451D-A1A4-09D1F0FFAA8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69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10D0-344A-451D-A1A4-09D1F0FFAA8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44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948-F1FC-482C-B34E-2A77FFE7557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0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057-C0FD-445F-BD56-3021DD934274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84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057-C0FD-445F-BD56-3021DD934274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7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057-C0FD-445F-BD56-3021DD934274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7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057-C0FD-445F-BD56-3021DD934274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057-C0FD-445F-BD56-3021DD934274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8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057-C0FD-445F-BD56-3021DD934274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3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057-C0FD-445F-BD56-3021DD934274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0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057-C0FD-445F-BD56-3021DD934274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2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057-C0FD-445F-BD56-3021DD934274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3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057-C0FD-445F-BD56-3021DD934274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3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4057-C0FD-445F-BD56-3021DD934274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0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74057-C0FD-445F-BD56-3021DD934274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4F4A9-FD70-4D0F-BF51-BAD5DCB40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0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tatyana.taran@mail.r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mc.chel-edu.ru/vebinary1/zapis-vebinarov.php" TargetMode="External"/><Relationship Id="rId2" Type="http://schemas.openxmlformats.org/officeDocument/2006/relationships/hyperlink" Target="http://umc.chel-edu.ru/services/materialy-soveshanij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278" y="1934942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ОНЛАЙН-ВЕБИНАР</a:t>
            </a:r>
          </a:p>
          <a:p>
            <a:pPr marL="0" indent="0" algn="ctr">
              <a:buNone/>
            </a:pPr>
            <a:endParaRPr lang="ru-RU" sz="3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«Внедрение средневзвешенного балла в школьную систему оценивания: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первые шаги»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99792" y="188640"/>
            <a:ext cx="3857415" cy="1408844"/>
            <a:chOff x="3687939" y="62334"/>
            <a:chExt cx="4225029" cy="189152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939" y="62334"/>
              <a:ext cx="4153021" cy="1891528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752154" y="912168"/>
              <a:ext cx="2952328" cy="624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464696" y="275576"/>
              <a:ext cx="2448272" cy="492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40184" y="275574"/>
              <a:ext cx="2196923" cy="557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900" b="1" dirty="0" smtClean="0">
                <a:solidFill>
                  <a:srgbClr val="003463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200" b="1" dirty="0" smtClean="0">
                  <a:solidFill>
                    <a:srgbClr val="003463"/>
                  </a:solidFill>
                  <a:latin typeface="Arial" pitchFamily="34" charset="0"/>
                  <a:cs typeface="Arial" pitchFamily="34" charset="0"/>
                </a:rPr>
                <a:t>МБУ </a:t>
              </a:r>
              <a:r>
                <a:rPr lang="ru-RU" sz="1200" b="1" dirty="0">
                  <a:solidFill>
                    <a:srgbClr val="003463"/>
                  </a:solidFill>
                  <a:latin typeface="Arial" pitchFamily="34" charset="0"/>
                  <a:cs typeface="Arial" pitchFamily="34" charset="0"/>
                </a:rPr>
                <a:t>ДПО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05476" y="896289"/>
              <a:ext cx="2835484" cy="619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3463"/>
                  </a:solidFill>
                  <a:latin typeface="Arial" pitchFamily="34" charset="0"/>
                  <a:cs typeface="Arial" pitchFamily="34" charset="0"/>
                </a:rPr>
                <a:t>«Центр развития образования</a:t>
              </a:r>
              <a:endParaRPr lang="ru-RU" sz="1200" b="1" dirty="0">
                <a:solidFill>
                  <a:srgbClr val="003463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200" b="1" dirty="0" smtClean="0">
                  <a:solidFill>
                    <a:srgbClr val="003463"/>
                  </a:solidFill>
                  <a:latin typeface="Arial" pitchFamily="34" charset="0"/>
                  <a:cs typeface="Arial" pitchFamily="34" charset="0"/>
                </a:rPr>
                <a:t>города </a:t>
              </a:r>
              <a:r>
                <a:rPr lang="ru-RU" sz="1200" b="1" dirty="0">
                  <a:solidFill>
                    <a:srgbClr val="003463"/>
                  </a:solidFill>
                  <a:latin typeface="Arial" pitchFamily="34" charset="0"/>
                  <a:cs typeface="Arial" pitchFamily="34" charset="0"/>
                </a:rPr>
                <a:t>Челябинска»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7935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75798" cy="86409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Среднеарифметический или средневзвешенный балл: выбор школы?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340251"/>
          </a:xfrm>
        </p:spPr>
        <p:txBody>
          <a:bodyPr/>
          <a:lstStyle/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ÐÐ°ÑÑÐ¸Ð½ÐºÐ¸ Ð¿Ð¾ Ð·Ð°Ð¿ÑÐ¾ÑÑ Ð°Ð»Ð¸ÑÐ° Ð² ÑÑÑÐ°Ð½Ðµ ÑÑÐ´ÐµÑ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6" y="1196752"/>
            <a:ext cx="829544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1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75798" cy="86409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Среднеарифметический или средневзвешенный балл: выбор школы?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340251"/>
          </a:xfrm>
        </p:spPr>
        <p:txBody>
          <a:bodyPr/>
          <a:lstStyle/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ÐÐ°ÑÑÐ¸Ð½ÐºÐ¸ Ð¿Ð¾ Ð·Ð°Ð¿ÑÐ¾ÑÑ Ð°Ð»Ð¸ÑÐ° Ð² ÑÑÑÐ°Ð½Ðµ ÑÑÐ´ÐµÑ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124744"/>
            <a:ext cx="7766942" cy="505221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9878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710" y="160338"/>
            <a:ext cx="7975798" cy="86409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Средневзвешенный балл: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3402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перехода на систему средневзвешенной оценки: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объективная оценка различных видов учебной деятельности;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учебно-познавательной деятельности учащихся;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изучения и усвоения материала;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ученика к системной работе в процессе получения знаний и усвоения учебного материала на протяжении всего учебного года;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объективности итоговой отметки с учетом её зависимости от результатов ежедневной работы на протяжении всего учебного года.</a:t>
            </a: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ÐÐ°ÑÑÐ¸Ð½ÐºÐ¸ Ð¿Ð¾ Ð·Ð°Ð¿ÑÐ¾ÑÑ Ð°Ð»Ð¸ÑÐ° Ð² ÑÑÑÐ°Ð½Ðµ ÑÑÐ´ÐµÑ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710" y="160338"/>
            <a:ext cx="7975798" cy="86409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Средневзвешенный балл: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340251"/>
          </a:xfrm>
        </p:spPr>
        <p:txBody>
          <a:bodyPr>
            <a:normAutofit fontScale="92500" lnSpcReduction="10000"/>
          </a:bodyPr>
          <a:lstStyle/>
          <a:p>
            <a:pPr marL="342900" lvl="1" indent="-342900" algn="just"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Средневзвешенная система оценки знаний, умений и навыков учащихся представляет собой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интегральную оценку результатов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видов деятельности обучающихся в четвертях (полугодиях), а также ее учет при выставлении итоговой отметки.</a:t>
            </a:r>
          </a:p>
          <a:p>
            <a:pPr marL="342900" lvl="1" indent="-342900" algn="just"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Средневзвешенная система оценки включает учет и подсчет баллов, полученных на протяжении всего учебного года за различные виды учебной работы (диагностические работы, контрольные работы, самостоятельные работы, тесты, проекты, зачеты, домашние работы и т.д. )</a:t>
            </a:r>
          </a:p>
          <a:p>
            <a:pPr marL="342900" lvl="1" indent="-342900" algn="just"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отдельных видов текущего контроля устанавливается кафедрами с учетом специфики предмета, утверждаются положением о текущем контроле и промежуточной аттестации.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нормативы требуют неукоснительного их соблюдения всеми учителями кафедры.</a:t>
            </a:r>
          </a:p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ÐÐ°ÑÑÐ¸Ð½ÐºÐ¸ Ð¿Ð¾ Ð·Ð°Ð¿ÑÐ¾ÑÑ Ð°Ð»Ð¸ÑÐ° Ð² ÑÑÑÐ°Ð½Ðµ ÑÑÐ´ÐµÑ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Формула </a:t>
            </a:r>
            <a:r>
              <a:rPr lang="ru-RU" sz="2800" b="1" dirty="0">
                <a:solidFill>
                  <a:srgbClr val="C00000"/>
                </a:solidFill>
              </a:rPr>
              <a:t>подсчета средневзвешенной </a:t>
            </a:r>
            <a:r>
              <a:rPr lang="ru-RU" sz="2800" b="1" dirty="0" smtClean="0">
                <a:solidFill>
                  <a:srgbClr val="C00000"/>
                </a:solidFill>
              </a:rPr>
              <a:t>отметки</a:t>
            </a:r>
            <a:endParaRPr lang="ru-RU" sz="2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4057" y="1340768"/>
                <a:ext cx="8136904" cy="14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 </a:t>
                </a:r>
                <a:endParaRPr lang="ru-RU" sz="1400" dirty="0"/>
              </a:p>
              <a:p>
                <a:endParaRPr lang="ru-RU" dirty="0" smtClean="0"/>
              </a:p>
              <a:p>
                <a:r>
                  <a:rPr lang="ru-RU" dirty="0"/>
                  <a:t> </a:t>
                </a:r>
                <a:r>
                  <a:rPr lang="ru-RU" dirty="0" smtClean="0"/>
                  <a:t>              Средневзвешенное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/>
                          <m:t>Сумма произведений оценок на их веса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/>
                          <m:t>Сумма весов этих оценок</m:t>
                        </m:r>
                      </m:den>
                    </m:f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57" y="1340768"/>
                <a:ext cx="8136904" cy="14099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03648" y="3284984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Особенности </a:t>
            </a:r>
            <a:r>
              <a:rPr lang="ru-RU" b="1" dirty="0">
                <a:solidFill>
                  <a:srgbClr val="FF0000"/>
                </a:solidFill>
              </a:rPr>
              <a:t>подсчета:</a:t>
            </a:r>
          </a:p>
          <a:p>
            <a:pPr algn="just"/>
            <a:r>
              <a:rPr lang="ru-RU" dirty="0"/>
              <a:t>"Долги" ученика (невыполненные задания с обязательной оценкой, т.е. "точки" в журнале, причем только те, срок выполнения которых истёк) учитываются как минимальные </a:t>
            </a:r>
            <a:r>
              <a:rPr lang="ru-RU" dirty="0" smtClean="0"/>
              <a:t>отметки, </a:t>
            </a:r>
            <a:r>
              <a:rPr lang="ru-RU" dirty="0"/>
              <a:t>равные 2 и при подсчете средневзвешенного приравниваются к "двойкам".</a:t>
            </a:r>
          </a:p>
          <a:p>
            <a:pPr algn="just"/>
            <a:r>
              <a:rPr lang="ru-RU" dirty="0"/>
              <a:t>Пропуски (посещаемость) никак не учитываются при подсчете средневзвешенной </a:t>
            </a:r>
            <a:r>
              <a:rPr lang="ru-RU" dirty="0" smtClean="0"/>
              <a:t>отметки. </a:t>
            </a:r>
            <a:r>
              <a:rPr lang="ru-RU" dirty="0"/>
              <a:t>На результат "взвешивания" влияют только </a:t>
            </a:r>
            <a:r>
              <a:rPr lang="ru-RU" dirty="0" smtClean="0"/>
              <a:t>отметки </a:t>
            </a:r>
            <a:r>
              <a:rPr lang="ru-RU" dirty="0"/>
              <a:t>и "точки" в журнале (в дневнике ученика задания с обязательной </a:t>
            </a:r>
            <a:r>
              <a:rPr lang="ru-RU" dirty="0" smtClean="0"/>
              <a:t>отметкой </a:t>
            </a:r>
            <a:r>
              <a:rPr lang="ru-RU" dirty="0"/>
              <a:t>выделены цветом).</a:t>
            </a:r>
          </a:p>
        </p:txBody>
      </p:sp>
    </p:spTree>
    <p:extLst>
      <p:ext uri="{BB962C8B-B14F-4D97-AF65-F5344CB8AC3E}">
        <p14:creationId xmlns:p14="http://schemas.microsoft.com/office/powerpoint/2010/main" val="27645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пример </a:t>
            </a:r>
            <a:r>
              <a:rPr lang="ru-RU" sz="2800" b="1" dirty="0">
                <a:solidFill>
                  <a:srgbClr val="C00000"/>
                </a:solidFill>
              </a:rPr>
              <a:t>подсчета средневзвешенной </a:t>
            </a:r>
            <a:r>
              <a:rPr lang="ru-RU" sz="2800" b="1" dirty="0" smtClean="0">
                <a:solidFill>
                  <a:srgbClr val="C00000"/>
                </a:solidFill>
              </a:rPr>
              <a:t>отметки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057" y="1340768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Пусть в течение четверти было 2 контрольных работы (вес каждой - 40), 3 самостоятельных работы (вес - 30), одна практическая работа (вес - 25) и три проверки тетрадей (вес - 10).</a:t>
            </a:r>
          </a:p>
          <a:p>
            <a:r>
              <a:rPr lang="ru-RU" dirty="0"/>
              <a:t>Ученик получил за первую контрольную 3, вторую прогулял, одну самостоятельную писал сам (2 балла), вторую списал у соседа (4 балла), третью проболел. За проверку тетрадей - две оценки 5 и одна 4. Практическую работу написал на 4.</a:t>
            </a:r>
          </a:p>
          <a:p>
            <a:r>
              <a:rPr lang="ru-RU" dirty="0"/>
              <a:t>Если выписать оценки в ряд, получим: 3 н 2 4 н 5 5 4 4. По среднему баллу ученик претендует на твёрдую "4".</a:t>
            </a:r>
          </a:p>
        </p:txBody>
      </p:sp>
    </p:spTree>
    <p:extLst>
      <p:ext uri="{BB962C8B-B14F-4D97-AF65-F5344CB8AC3E}">
        <p14:creationId xmlns:p14="http://schemas.microsoft.com/office/powerpoint/2010/main" val="2124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пример </a:t>
            </a:r>
            <a:r>
              <a:rPr lang="ru-RU" sz="2800" b="1" dirty="0">
                <a:solidFill>
                  <a:srgbClr val="C00000"/>
                </a:solidFill>
              </a:rPr>
              <a:t>подсчета средневзвешенной </a:t>
            </a:r>
            <a:r>
              <a:rPr lang="ru-RU" sz="2800" b="1" dirty="0" smtClean="0">
                <a:solidFill>
                  <a:srgbClr val="C00000"/>
                </a:solidFill>
              </a:rPr>
              <a:t>отметки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057" y="1340768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Однако, если использовать веса оценок, получим:</a:t>
            </a:r>
          </a:p>
          <a:p>
            <a:r>
              <a:rPr lang="ru-RU" b="1" dirty="0">
                <a:solidFill>
                  <a:srgbClr val="FF0000"/>
                </a:solidFill>
              </a:rPr>
              <a:t>3*40 + 2*40 + 2*30 + 4*30 + 2*30 + 5*10 + 5*10 + 4*10 + 4*25 = 680 </a:t>
            </a:r>
            <a:r>
              <a:rPr lang="ru-RU" dirty="0"/>
              <a:t>баллов.</a:t>
            </a:r>
          </a:p>
          <a:p>
            <a:r>
              <a:rPr lang="ru-RU" dirty="0"/>
              <a:t>Здесь:</a:t>
            </a:r>
          </a:p>
          <a:p>
            <a:r>
              <a:rPr lang="ru-RU" dirty="0"/>
              <a:t>первое слагаемое 3*40 - первая контрольная,</a:t>
            </a:r>
          </a:p>
          <a:p>
            <a:r>
              <a:rPr lang="ru-RU" dirty="0"/>
              <a:t>второе слагаемое 2*40 - вторая контрольная, которую он пропустил, 3-е, 4-е, 5-е слагаемые с весом 30 - это самостоятельные работы,</a:t>
            </a:r>
          </a:p>
          <a:p>
            <a:r>
              <a:rPr lang="ru-RU" dirty="0"/>
              <a:t>6-е, 7-е, 8-е слагаемые с весом 10 - проверки тетрадей, последнее слагаемое 4*25 - практическая работа.</a:t>
            </a:r>
          </a:p>
          <a:p>
            <a:r>
              <a:rPr lang="ru-RU" dirty="0"/>
              <a:t>Совокупный вес оценок (</a:t>
            </a:r>
            <a:r>
              <a:rPr lang="ru-RU" b="1" dirty="0">
                <a:solidFill>
                  <a:srgbClr val="FF0000"/>
                </a:solidFill>
              </a:rPr>
              <a:t>внимание: включая обязательные оценки, а не только полученные учеником</a:t>
            </a:r>
            <a:r>
              <a:rPr lang="ru-RU" dirty="0"/>
              <a:t>): </a:t>
            </a:r>
            <a:r>
              <a:rPr lang="ru-RU" b="1" dirty="0">
                <a:solidFill>
                  <a:srgbClr val="FF0000"/>
                </a:solidFill>
              </a:rPr>
              <a:t>2*40 + 3*30 + 25 + 3*10 = 225.</a:t>
            </a:r>
          </a:p>
          <a:p>
            <a:r>
              <a:rPr lang="ru-RU" dirty="0"/>
              <a:t>Здесь:</a:t>
            </a:r>
          </a:p>
          <a:p>
            <a:r>
              <a:rPr lang="ru-RU" dirty="0"/>
              <a:t>2*40 – получено 2 оценки с весом 40; 3*30 – получено 3 оценки с весом 30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25 – получена одна оценка с весом 25 (1*25); 3*10 – получено 3 оценки с весом 10;</a:t>
            </a:r>
          </a:p>
          <a:p>
            <a:r>
              <a:rPr lang="ru-RU" dirty="0"/>
              <a:t>Итоговая оценка ученика будет равняться </a:t>
            </a:r>
            <a:r>
              <a:rPr lang="ru-RU" b="1" dirty="0">
                <a:solidFill>
                  <a:srgbClr val="FF0000"/>
                </a:solidFill>
              </a:rPr>
              <a:t>680/225 = 3,022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Очевидно, средневзвешенная оценка дает более точный уровень успеваемости.</a:t>
            </a:r>
          </a:p>
        </p:txBody>
      </p:sp>
    </p:spTree>
    <p:extLst>
      <p:ext uri="{BB962C8B-B14F-4D97-AF65-F5344CB8AC3E}">
        <p14:creationId xmlns:p14="http://schemas.microsoft.com/office/powerpoint/2010/main" val="39009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пример </a:t>
            </a:r>
            <a:r>
              <a:rPr lang="ru-RU" sz="2800" b="1" dirty="0">
                <a:solidFill>
                  <a:srgbClr val="C00000"/>
                </a:solidFill>
              </a:rPr>
              <a:t>подсчета средневзвешенной </a:t>
            </a:r>
            <a:r>
              <a:rPr lang="ru-RU" sz="2800" b="1" dirty="0" smtClean="0">
                <a:solidFill>
                  <a:srgbClr val="C00000"/>
                </a:solidFill>
              </a:rPr>
              <a:t>отметки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057" y="1340768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Однако, если использовать веса оценок, получим:</a:t>
            </a:r>
          </a:p>
          <a:p>
            <a:r>
              <a:rPr lang="ru-RU" b="1" dirty="0">
                <a:solidFill>
                  <a:srgbClr val="FF0000"/>
                </a:solidFill>
              </a:rPr>
              <a:t>3*40 + 2*40 + 2*30 + 4*30 + 2*30 + 5*10 + 5*10 + 4*10 + 4*25 = 680 </a:t>
            </a:r>
            <a:r>
              <a:rPr lang="ru-RU" dirty="0"/>
              <a:t>баллов.</a:t>
            </a:r>
          </a:p>
          <a:p>
            <a:r>
              <a:rPr lang="ru-RU" dirty="0"/>
              <a:t>Здесь:</a:t>
            </a:r>
          </a:p>
          <a:p>
            <a:r>
              <a:rPr lang="ru-RU" dirty="0"/>
              <a:t>первое слагаемое 3*40 - первая контрольная,</a:t>
            </a:r>
          </a:p>
          <a:p>
            <a:r>
              <a:rPr lang="ru-RU" dirty="0"/>
              <a:t>второе слагаемое 2*40 - вторая контрольная, которую он пропустил, 3-е, 4-е, 5-е слагаемые с весом 30 - это самостоятельные работы,</a:t>
            </a:r>
          </a:p>
          <a:p>
            <a:r>
              <a:rPr lang="ru-RU" dirty="0"/>
              <a:t>6-е, 7-е, 8-е слагаемые с весом 10 - проверки тетрадей, последнее слагаемое 4*25 - практическая работа.</a:t>
            </a:r>
          </a:p>
          <a:p>
            <a:r>
              <a:rPr lang="ru-RU" dirty="0"/>
              <a:t>Совокупный вес оценок (</a:t>
            </a:r>
            <a:r>
              <a:rPr lang="ru-RU" b="1" dirty="0">
                <a:solidFill>
                  <a:srgbClr val="FF0000"/>
                </a:solidFill>
              </a:rPr>
              <a:t>внимание: включая обязательные оценки, а не только полученные учеником</a:t>
            </a:r>
            <a:r>
              <a:rPr lang="ru-RU" dirty="0"/>
              <a:t>): </a:t>
            </a:r>
            <a:r>
              <a:rPr lang="ru-RU" b="1" dirty="0">
                <a:solidFill>
                  <a:srgbClr val="FF0000"/>
                </a:solidFill>
              </a:rPr>
              <a:t>2*40 + 3*30 + 25 + 3*10 = 225.</a:t>
            </a:r>
          </a:p>
          <a:p>
            <a:r>
              <a:rPr lang="ru-RU" dirty="0"/>
              <a:t>Здесь:</a:t>
            </a:r>
          </a:p>
          <a:p>
            <a:r>
              <a:rPr lang="ru-RU" dirty="0"/>
              <a:t>2*40 – получено 2 оценки с весом 40; 3*30 – получено 3 оценки с весом 30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25 – получена одна оценка с весом 25 (1*25); 3*10 – получено 3 оценки с весом 10;</a:t>
            </a:r>
          </a:p>
          <a:p>
            <a:r>
              <a:rPr lang="ru-RU" dirty="0"/>
              <a:t>Итоговая оценка ученика будет равняться </a:t>
            </a:r>
            <a:r>
              <a:rPr lang="ru-RU" b="1" dirty="0">
                <a:solidFill>
                  <a:srgbClr val="FF0000"/>
                </a:solidFill>
              </a:rPr>
              <a:t>680/225 = 3,022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Очевидно, средневзвешенная оценка дает более точный уровень успеваемости.</a:t>
            </a:r>
          </a:p>
        </p:txBody>
      </p:sp>
    </p:spTree>
    <p:extLst>
      <p:ext uri="{BB962C8B-B14F-4D97-AF65-F5344CB8AC3E}">
        <p14:creationId xmlns:p14="http://schemas.microsoft.com/office/powerpoint/2010/main" val="11618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положения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4057" y="1340768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ru-RU" sz="2400" b="1" dirty="0" smtClean="0"/>
              <a:t>В </a:t>
            </a:r>
            <a:r>
              <a:rPr lang="ru-RU" sz="2400" b="1" dirty="0"/>
              <a:t>соответствии с п. 10, п. 11 ст. 28  Федерального закона от 29.12.2012 </a:t>
            </a:r>
            <a:r>
              <a:rPr lang="en-US" sz="2400" b="1" dirty="0" smtClean="0"/>
              <a:t> </a:t>
            </a:r>
            <a:r>
              <a:rPr lang="ru-RU" sz="2400" b="1" dirty="0" smtClean="0"/>
              <a:t>№ </a:t>
            </a:r>
            <a:r>
              <a:rPr lang="ru-RU" sz="2400" b="1" dirty="0"/>
              <a:t>273-ФЗ «Об образовании в Российской Федерации» к </a:t>
            </a:r>
            <a:r>
              <a:rPr lang="ru-RU" sz="2400" b="1" dirty="0">
                <a:solidFill>
                  <a:srgbClr val="FF0000"/>
                </a:solidFill>
              </a:rPr>
              <a:t>компетенции образовательной организации относится осуществление текущего контроля успеваемости и промежуточной аттестации обучающихся</a:t>
            </a:r>
            <a:r>
              <a:rPr lang="ru-RU" sz="2400" b="1" dirty="0"/>
              <a:t>, установление их форм, периодичности и порядка проведения, а также индивидуальный учет результатов освоения обучающимися образовательных программ. </a:t>
            </a:r>
            <a:endParaRPr lang="en-US" sz="2400" b="1" dirty="0" smtClean="0"/>
          </a:p>
          <a:p>
            <a:r>
              <a:rPr lang="en-US" sz="2400" b="1" dirty="0" smtClean="0"/>
              <a:t>	</a:t>
            </a:r>
            <a:r>
              <a:rPr lang="ru-RU" sz="2400" b="1" dirty="0" smtClean="0"/>
              <a:t>Таким </a:t>
            </a:r>
            <a:r>
              <a:rPr lang="ru-RU" sz="2400" b="1" dirty="0"/>
              <a:t>образом, решение о переходе на расчет средневзвешенного балла было принято МАОУ «Лицей №82 г. Челябинска» в рамках полномочий, определенных действующим законодательством.</a:t>
            </a:r>
          </a:p>
          <a:p>
            <a:pPr marL="342900" lvl="1" indent="-342900" algn="just">
              <a:buAutoNum type="arabicPeriod"/>
            </a:pP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483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Критерии оценивания по </a:t>
            </a:r>
            <a:r>
              <a:rPr lang="ru-RU" sz="2800" b="1" dirty="0" smtClean="0">
                <a:solidFill>
                  <a:srgbClr val="C00000"/>
                </a:solidFill>
              </a:rPr>
              <a:t>информатике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04800" y="2323624"/>
          <a:ext cx="8686800" cy="32004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22784"/>
                <a:gridCol w="3600400"/>
                <a:gridCol w="2232248"/>
                <a:gridCol w="2331368"/>
              </a:tblGrid>
              <a:tr h="180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№ п/п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Вид деятельности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Сокращение в ЭЖ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Вес задания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Контрольная работа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</a:rPr>
                        <a:t>2</a:t>
                      </a: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Зачётная практическая работа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70-90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</a:rPr>
                        <a:t>3</a:t>
                      </a: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Зачет (теория)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70-90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</a:rPr>
                        <a:t>4</a:t>
                      </a: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Практическая работа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30-50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</a:rPr>
                        <a:t>5</a:t>
                      </a: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Проект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80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</a:rPr>
                        <a:t>6</a:t>
                      </a: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Тестирование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Т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30-50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</a:rPr>
                        <a:t>7</a:t>
                      </a: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Домашнее задание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Ж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30-50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</a:rPr>
                        <a:t>8</a:t>
                      </a: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Работа в тетради на печатной основе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РП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</a:rPr>
                        <a:t>9</a:t>
                      </a: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Проверочная работа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80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</a:rPr>
                        <a:t>10</a:t>
                      </a: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Самостоятельная работа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80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</a:rPr>
                        <a:t>11</a:t>
                      </a: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Доклад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До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</a:rPr>
                        <a:t>12</a:t>
                      </a: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Ответ на уроке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20-50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effectLst/>
                        </a:rPr>
                        <a:t>13</a:t>
                      </a: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Реферат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</a:t>
                      </a:r>
                      <a:endParaRPr lang="ru-RU" sz="1200" b="1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30-50</a:t>
                      </a:r>
                      <a:endParaRPr lang="ru-RU" sz="1200" b="1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6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76672"/>
            <a:ext cx="7886700" cy="57002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ПРОЕКТ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«Многоуровневая система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«Сетевой город. Образование»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управления качеством образования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МСОКО АИС СГО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компанией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ИРТех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(г. Самара)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авторской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методики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доцента кафедры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педагогических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педагогического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Фоминой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Надежды Борисовны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 для автоматизации оценки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31673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8881048" cy="8412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Этапы перехода на средневзвешенную отметку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628800"/>
            <a:ext cx="76328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Настройка типа отметки в СГО 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Работа на кафедрах </a:t>
            </a:r>
            <a:r>
              <a:rPr lang="ru-RU" sz="2000" b="1" dirty="0"/>
              <a:t>по разработке </a:t>
            </a:r>
            <a:r>
              <a:rPr lang="ru-RU" sz="2000" b="1" dirty="0" smtClean="0"/>
              <a:t>критериев </a:t>
            </a:r>
            <a:r>
              <a:rPr lang="ru-RU" sz="2000" b="1" dirty="0"/>
              <a:t>оценивания по учебным </a:t>
            </a:r>
            <a:r>
              <a:rPr lang="ru-RU" sz="2000" b="1" dirty="0" smtClean="0"/>
              <a:t>дисциплинам \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Д</a:t>
            </a:r>
            <a:r>
              <a:rPr lang="ru-RU" sz="2000" b="1" dirty="0" smtClean="0"/>
              <a:t>оработка положения о текущем контроле и промежуточной аттестации, положения об электронном журнале 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Информирование обучающихся и родителей об особенностях средневзвешенной отметки 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Работа с Сетевым городом (создание типов заданий, установка веса для каждого оцениваемого задания, контроль) – </a:t>
            </a:r>
            <a:r>
              <a:rPr lang="ru-RU" sz="2000" b="1" dirty="0" smtClean="0">
                <a:solidFill>
                  <a:srgbClr val="FF0000"/>
                </a:solidFill>
              </a:rPr>
              <a:t>постоянно.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9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NB!!!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057" y="1340768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ru-RU" sz="2400" b="1" dirty="0" smtClean="0"/>
              <a:t>Одним </a:t>
            </a:r>
            <a:r>
              <a:rPr lang="ru-RU" sz="2400" b="1" dirty="0"/>
              <a:t>из обязательных свойств средневзвешенной системы оценки является ее открытость — </a:t>
            </a:r>
            <a:r>
              <a:rPr lang="ru-RU" sz="2400" b="1" dirty="0" smtClean="0"/>
              <a:t>обучающиеся и родители </a:t>
            </a:r>
            <a:r>
              <a:rPr lang="ru-RU" sz="2400" b="1" u="sng" dirty="0">
                <a:solidFill>
                  <a:srgbClr val="FF0000"/>
                </a:solidFill>
              </a:rPr>
              <a:t>должны знать “правила игры”: </a:t>
            </a:r>
            <a:r>
              <a:rPr lang="ru-RU" sz="2400" b="1" dirty="0"/>
              <a:t>знать “стоимость” любой деятельности, знать, как можно получить максимальные баллы, за что они могут их потерять и т.д. Для выполнения этого свойства “таблица стоимости” должна быть доступна </a:t>
            </a:r>
            <a:r>
              <a:rPr lang="ru-RU" sz="2400" b="1" dirty="0" smtClean="0"/>
              <a:t>обучающимся </a:t>
            </a:r>
            <a:r>
              <a:rPr lang="ru-RU" sz="2400" b="1" dirty="0"/>
              <a:t>и родителям, они могут в любое время ознакомиться с правилами средневзвешенной системы оценки.</a:t>
            </a:r>
          </a:p>
        </p:txBody>
      </p:sp>
    </p:spTree>
    <p:extLst>
      <p:ext uri="{BB962C8B-B14F-4D97-AF65-F5344CB8AC3E}">
        <p14:creationId xmlns:p14="http://schemas.microsoft.com/office/powerpoint/2010/main" val="38650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Болезни роста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057" y="134076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buAutoNum type="arabicPeriod"/>
            </a:pPr>
            <a:r>
              <a:rPr lang="ru-RU" sz="2400" b="1" dirty="0" smtClean="0"/>
              <a:t>Педагоги (вес заданий, обязательность заданий)</a:t>
            </a:r>
          </a:p>
          <a:p>
            <a:pPr lvl="1" indent="-457200" algn="just">
              <a:buAutoNum type="arabicPeriod"/>
            </a:pPr>
            <a:r>
              <a:rPr lang="ru-RU" sz="2400" b="1" dirty="0" smtClean="0"/>
              <a:t>Обучающиеся и родители</a:t>
            </a:r>
          </a:p>
          <a:p>
            <a:pPr lvl="1" indent="-457200" algn="just">
              <a:buAutoNum type="arabicPeriod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038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"Чтобы дойти до цели, надо,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прежде </a:t>
            </a:r>
            <a:r>
              <a:rPr lang="ru-RU" dirty="0"/>
              <a:t>всего, идти". </a:t>
            </a:r>
            <a:br>
              <a:rPr lang="ru-RU" dirty="0"/>
            </a:br>
            <a:r>
              <a:rPr lang="ru-RU" sz="2700" dirty="0"/>
              <a:t>Оноре де Бальзак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84482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D:\для выступления\картинки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8800"/>
            <a:ext cx="7620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194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92696"/>
            <a:ext cx="7886700" cy="5484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48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Таран Татьяна Васильевна, </a:t>
            </a:r>
          </a:p>
          <a:p>
            <a:pPr marL="0" indent="0" algn="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зам. директора по УВР МАОУ «Лицей № 82 г. Челябинска»</a:t>
            </a:r>
          </a:p>
          <a:p>
            <a:pPr marL="0" indent="0" algn="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+7 (351)218-82-91</a:t>
            </a:r>
          </a:p>
          <a:p>
            <a:pPr marL="0" indent="0" algn="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tatyana.taran@mail.ru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052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будет размещена на сайте МБУ ДПО ЦРО в разделе Оценка качества образования / Материалы совещаний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http://umc.chel-edu.ru/services/materialy-soveshanij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размещена на сайте МБУ ДПО ЦРО в разделе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Запись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umc.chel-edu.ru/vebinary1/zapis-vebinarov.php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10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9" y="3631550"/>
            <a:ext cx="1131554" cy="11315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63" y="4828012"/>
            <a:ext cx="1111950" cy="8229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03154" y="3861048"/>
            <a:ext cx="6069246" cy="593569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r>
              <a:rPr lang="ru-RU" sz="1700" dirty="0">
                <a:latin typeface="Calibri (Основной текст)"/>
              </a:rPr>
              <a:t>454021, г. Челябинск, ул. </a:t>
            </a:r>
            <a:r>
              <a:rPr lang="ru-RU" sz="1700" dirty="0" smtClean="0">
                <a:latin typeface="Calibri (Основной текст)"/>
              </a:rPr>
              <a:t>Первой  Пятилетки, 57</a:t>
            </a:r>
            <a:endParaRPr lang="ru-RU" sz="1700" dirty="0">
              <a:latin typeface="Calibri (Основной текст)"/>
            </a:endParaRPr>
          </a:p>
          <a:p>
            <a:r>
              <a:rPr lang="ru-RU" sz="1700" dirty="0">
                <a:latin typeface="Calibri (Основной текст)"/>
              </a:rPr>
              <a:t>E-</a:t>
            </a:r>
            <a:r>
              <a:rPr lang="ru-RU" sz="1700" dirty="0" err="1">
                <a:latin typeface="Calibri (Основной текст)"/>
              </a:rPr>
              <a:t>mail</a:t>
            </a:r>
            <a:r>
              <a:rPr lang="ru-RU" sz="1700" dirty="0">
                <a:latin typeface="Calibri (Основной текст)"/>
              </a:rPr>
              <a:t>: </a:t>
            </a:r>
            <a:r>
              <a:rPr lang="ru-RU" sz="1700" dirty="0" err="1" smtClean="0">
                <a:latin typeface="Calibri (Основной текст)"/>
              </a:rPr>
              <a:t>mail</a:t>
            </a:r>
            <a:r>
              <a:rPr lang="ru-RU" sz="1700" dirty="0" smtClean="0">
                <a:latin typeface="Calibri (Основной текст)"/>
              </a:rPr>
              <a:t>@</a:t>
            </a:r>
            <a:r>
              <a:rPr lang="en-US" sz="1700" dirty="0" err="1" smtClean="0">
                <a:latin typeface="Calibri (Основной текст)"/>
              </a:rPr>
              <a:t>cro</a:t>
            </a:r>
            <a:r>
              <a:rPr lang="ru-RU" sz="1700" dirty="0" smtClean="0">
                <a:latin typeface="Calibri (Основной текст)"/>
              </a:rPr>
              <a:t>74.ru</a:t>
            </a:r>
            <a:endParaRPr lang="ru-RU" sz="1700" dirty="0">
              <a:latin typeface="Calibri (Основной текст)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8046" y="2212254"/>
            <a:ext cx="7097931" cy="857378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ctr"/>
            <a:r>
              <a:rPr lang="ru-RU" sz="1700" b="1" dirty="0">
                <a:latin typeface="Calibri (Основной текст)"/>
              </a:rPr>
              <a:t>Муниципальное бюджетное учреждение </a:t>
            </a:r>
          </a:p>
          <a:p>
            <a:pPr algn="ctr"/>
            <a:r>
              <a:rPr lang="ru-RU" sz="1700" b="1" dirty="0">
                <a:latin typeface="Calibri (Основной текст)"/>
              </a:rPr>
              <a:t>дополнительного профессионального образования  </a:t>
            </a:r>
          </a:p>
          <a:p>
            <a:pPr algn="ctr"/>
            <a:r>
              <a:rPr lang="ru-RU" sz="1700" b="1" dirty="0" smtClean="0">
                <a:latin typeface="Calibri (Основной текст)"/>
              </a:rPr>
              <a:t>«Центр развития образования города Челябинска</a:t>
            </a:r>
            <a:r>
              <a:rPr lang="ru-RU" sz="1700" b="1" dirty="0">
                <a:latin typeface="Calibri (Основной текст)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4091" y="4990062"/>
            <a:ext cx="4457559" cy="327554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ru-RU" sz="1700" dirty="0">
                <a:latin typeface="Calibri (Основной текст)"/>
              </a:rPr>
              <a:t>Т</a:t>
            </a:r>
            <a:r>
              <a:rPr lang="ru-RU" sz="1700" dirty="0" smtClean="0">
                <a:latin typeface="Calibri (Основной текст)"/>
              </a:rPr>
              <a:t>ел</a:t>
            </a:r>
            <a:r>
              <a:rPr lang="ru-RU" sz="1700" dirty="0">
                <a:latin typeface="Calibri (Основной текст)"/>
              </a:rPr>
              <a:t>. (351) </a:t>
            </a:r>
            <a:r>
              <a:rPr lang="ru-RU" sz="1700" dirty="0" smtClean="0">
                <a:latin typeface="Calibri (Основной текст)"/>
              </a:rPr>
              <a:t>700-10-20, 700-10-30</a:t>
            </a:r>
            <a:r>
              <a:rPr lang="en-US" sz="1700" dirty="0" smtClean="0">
                <a:latin typeface="Calibri (Основной текст)"/>
              </a:rPr>
              <a:t>, 798-25-57</a:t>
            </a:r>
            <a:endParaRPr lang="ru-RU" sz="1700" dirty="0">
              <a:latin typeface="Calibri (Основной текст)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4772" y="4590422"/>
            <a:ext cx="4163019" cy="20573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-28575" y="55729"/>
            <a:ext cx="9172575" cy="1081088"/>
            <a:chOff x="-28575" y="116418"/>
            <a:chExt cx="9172575" cy="108033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-28575" y="920720"/>
              <a:ext cx="9172575" cy="276032"/>
            </a:xfrm>
            <a:prstGeom prst="rect">
              <a:avLst/>
            </a:prstGeom>
            <a:solidFill>
              <a:srgbClr val="005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8" name="Группа 102"/>
            <p:cNvGrpSpPr>
              <a:grpSpLocks/>
            </p:cNvGrpSpPr>
            <p:nvPr/>
          </p:nvGrpSpPr>
          <p:grpSpPr bwMode="auto">
            <a:xfrm>
              <a:off x="1258888" y="116418"/>
              <a:ext cx="7885112" cy="1080333"/>
              <a:chOff x="235843" y="1196836"/>
              <a:chExt cx="7363717" cy="1080333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378166" y="1196837"/>
                <a:ext cx="7221394" cy="804301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81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235843" y="1196836"/>
                <a:ext cx="142323" cy="108033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5500" dist="1016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21" name="Прямоугольник 20"/>
          <p:cNvSpPr/>
          <p:nvPr/>
        </p:nvSpPr>
        <p:spPr>
          <a:xfrm>
            <a:off x="1619672" y="195153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Контакты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41593" y="5445224"/>
            <a:ext cx="4163019" cy="20573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760B2"/>
              </a:gs>
              <a:gs pos="34000">
                <a:schemeClr val="bg1">
                  <a:alpha val="42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560840" cy="4176464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«Лицей № 82 г. Челябинска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Таран Татьяна Васильевна, 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учебно-воспитательной работе 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97605" y="617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задача современного образования</a:t>
            </a:r>
          </a:p>
        </p:txBody>
      </p:sp>
      <p:sp>
        <p:nvSpPr>
          <p:cNvPr id="23555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549953" y="1319032"/>
            <a:ext cx="8182004" cy="5024451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возможной объективности в оценке результатов деятельности обучающихся.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возможно в условиях традиционной пятибалльной (а фактически –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четырехбалльной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системы оценивания?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Обратимся к истории вопроса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689" y="1412776"/>
            <a:ext cx="7886700" cy="52154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«С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дней школьной жизни на тернистом пути учения перед ребенком появляется идол – отметка. Для одного ребенка он добрый, снисходительный, для другого – жесткий, безжалостный, неумолимый. Почему это так, почему он одному покровительствует, а другого тиранит – детям непонятно. Ведь не может семилетний ребенок понять зависимость оценки от своего труда, от личных усилий – для него это пока непостижимо. Он старается удовлетворить или  - на худой конец – обмануть идола и постепенно привыкает учиться не для личной радости, а для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отметки.»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8119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или отметка?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285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689" y="1412776"/>
            <a:ext cx="7886700" cy="52154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8119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или отметка?</a:t>
            </a:r>
            <a:endParaRPr lang="ru-RU" sz="2400" dirty="0"/>
          </a:p>
        </p:txBody>
      </p:sp>
      <p:pic>
        <p:nvPicPr>
          <p:cNvPr id="1026" name="Picture 2" descr="Ð¡ÑÑÐ¾Ð¼Ð»Ð¸Ð½ÑÐºÐ¸Ð¹Â ÐÐ°ÑÐ¸Ð»Ð¸Ð¹ ÐÐ»ÐµÐºÑÐ°Ð½Ð´ÑÐ¾Ð²Ð¸Ñ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90689"/>
            <a:ext cx="2880320" cy="399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551723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В.А.  Сухомлинский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57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75798" cy="86409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оценивания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Германская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</a:t>
            </a:r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века) трехбалльная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Лучшие,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средние,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худшие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Россия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3-х до 12-ти балльной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пятибалльного оценивания в России официально ведет отсчет с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1837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(система утверждена Министерством народного просвещения).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75798" cy="86409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оценивания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340251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Все должны до одного</a:t>
            </a:r>
          </a:p>
          <a:p>
            <a:pPr marL="0" indent="0">
              <a:buNone/>
            </a:pPr>
            <a:r>
              <a:rPr lang="ru-RU" sz="2800" b="1" dirty="0"/>
              <a:t>Цифры знать до цифры пять.</a:t>
            </a:r>
          </a:p>
          <a:p>
            <a:pPr marL="0" indent="0">
              <a:buNone/>
            </a:pPr>
            <a:r>
              <a:rPr lang="ru-RU" sz="2800" b="1" dirty="0"/>
              <a:t>Ну хотя бы для того,</a:t>
            </a:r>
          </a:p>
          <a:p>
            <a:pPr marL="0" indent="0">
              <a:buNone/>
            </a:pPr>
            <a:r>
              <a:rPr lang="ru-RU" sz="2800" b="1" dirty="0"/>
              <a:t>Чтоб отметки различать.</a:t>
            </a:r>
          </a:p>
          <a:p>
            <a:pPr marL="0" indent="0">
              <a:buNone/>
            </a:pPr>
            <a:r>
              <a:rPr lang="ru-RU" sz="2800" b="1" dirty="0"/>
              <a:t>(В. Высоцкий. Песня Алисы про цифры)</a:t>
            </a: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ÐÐ°ÑÑÐ¸Ð½ÐºÐ¸ Ð¿Ð¾ Ð·Ð°Ð¿ÑÐ¾ÑÑ Ð°Ð»Ð¸ÑÐ° Ð² ÑÑÑÐ°Ð½Ðµ ÑÑÐ´ÐµÑ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7" y="3212977"/>
            <a:ext cx="3439294" cy="32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75798" cy="86409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оценивания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340251"/>
          </a:xfrm>
        </p:spPr>
        <p:txBody>
          <a:bodyPr/>
          <a:lstStyle/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шкала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Расширенные шкалы (от 6 до 100)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ÐÐ°ÑÑÐ¸Ð½ÐºÐ¸ Ð¿Ð¾ Ð·Ð°Ð¿ÑÐ¾ÑÑ Ð°Ð»Ð¸ÑÐ° Ð² ÑÑÑÐ°Ð½Ðµ ÑÑÐ´ÐµÑ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</TotalTime>
  <Words>1252</Words>
  <Application>Microsoft Office PowerPoint</Application>
  <PresentationFormat>Экран (4:3)</PresentationFormat>
  <Paragraphs>202</Paragraphs>
  <Slides>28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Batang</vt:lpstr>
      <vt:lpstr>Arial</vt:lpstr>
      <vt:lpstr>Calibri</vt:lpstr>
      <vt:lpstr>Calibri (Основной текст)</vt:lpstr>
      <vt:lpstr>Calibri Light</vt:lpstr>
      <vt:lpstr>Cambria Math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Главная задача современного образования</vt:lpstr>
      <vt:lpstr> </vt:lpstr>
      <vt:lpstr> </vt:lpstr>
      <vt:lpstr>Этапы развития системы оценивания</vt:lpstr>
      <vt:lpstr>Этапы развития системы оценивания</vt:lpstr>
      <vt:lpstr>Этапы развития системы оценивания</vt:lpstr>
      <vt:lpstr>Среднеарифметический или средневзвешенный балл: выбор школы?</vt:lpstr>
      <vt:lpstr>Среднеарифметический или средневзвешенный балл: выбор школы?</vt:lpstr>
      <vt:lpstr>Средневзвешенный балл: общие положения</vt:lpstr>
      <vt:lpstr>Средневзвешенный балл: общие положения</vt:lpstr>
      <vt:lpstr>Формула подсчета средневзвешенной отметки</vt:lpstr>
      <vt:lpstr>пример подсчета средневзвешенной отметки</vt:lpstr>
      <vt:lpstr>пример подсчета средневзвешенной отметки</vt:lpstr>
      <vt:lpstr>пример подсчета средневзвешенной отметки</vt:lpstr>
      <vt:lpstr>Общие положения</vt:lpstr>
      <vt:lpstr>Критерии оценивания по информатике</vt:lpstr>
      <vt:lpstr>Презентация PowerPoint</vt:lpstr>
      <vt:lpstr>Презентация PowerPoint</vt:lpstr>
      <vt:lpstr>Этапы перехода на средневзвешенную отметку</vt:lpstr>
      <vt:lpstr>NB!!!</vt:lpstr>
      <vt:lpstr>Болезни роста</vt:lpstr>
      <vt:lpstr>"Чтобы дойти до цели, надо,  прежде всего, идти".  Оноре де Бальзак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отчётов модуля МСОКО в работе зам.директора по УР</dc:title>
  <dc:creator>talapova</dc:creator>
  <cp:lastModifiedBy>Татьяна</cp:lastModifiedBy>
  <cp:revision>192</cp:revision>
  <dcterms:created xsi:type="dcterms:W3CDTF">2017-10-23T10:02:10Z</dcterms:created>
  <dcterms:modified xsi:type="dcterms:W3CDTF">2019-08-13T12:39:41Z</dcterms:modified>
</cp:coreProperties>
</file>